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2e152db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2e152db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2e152db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2e152db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2e152db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2e152db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11" Type="http://schemas.openxmlformats.org/officeDocument/2006/relationships/image" Target="../media/image8.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BIOL792 Presentation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7500" lnSpcReduction="10000"/>
          </a:bodyPr>
          <a:lstStyle/>
          <a:p>
            <a:pPr indent="0" lvl="0" marL="0" rtl="0" algn="ctr">
              <a:spcBef>
                <a:spcPts val="0"/>
              </a:spcBef>
              <a:spcAft>
                <a:spcPts val="0"/>
              </a:spcAft>
              <a:buClr>
                <a:schemeClr val="dk1"/>
              </a:buClr>
              <a:buSzPts val="853"/>
              <a:buFont typeface="Arial"/>
              <a:buNone/>
            </a:pPr>
            <a:r>
              <a:rPr lang="en" sz="5200">
                <a:solidFill>
                  <a:schemeClr val="dk1"/>
                </a:solidFill>
              </a:rPr>
              <a:t>Sage Babish and Victoria Peechatt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Sage’s Study System: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55800" y="4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Peechatt’s</a:t>
            </a:r>
            <a:r>
              <a:rPr lang="en"/>
              <a:t> Study System: </a:t>
            </a:r>
            <a:endParaRPr/>
          </a:p>
        </p:txBody>
      </p:sp>
      <p:pic>
        <p:nvPicPr>
          <p:cNvPr id="67" name="Google Shape;67;p15"/>
          <p:cNvPicPr preferRelativeResize="0"/>
          <p:nvPr/>
        </p:nvPicPr>
        <p:blipFill>
          <a:blip r:embed="rId3">
            <a:alphaModFix/>
          </a:blip>
          <a:stretch>
            <a:fillRect/>
          </a:stretch>
        </p:blipFill>
        <p:spPr>
          <a:xfrm>
            <a:off x="55800" y="3049374"/>
            <a:ext cx="2528925" cy="1699075"/>
          </a:xfrm>
          <a:prstGeom prst="rect">
            <a:avLst/>
          </a:prstGeom>
          <a:noFill/>
          <a:ln>
            <a:noFill/>
          </a:ln>
        </p:spPr>
      </p:pic>
      <p:sp>
        <p:nvSpPr>
          <p:cNvPr id="68" name="Google Shape;68;p15"/>
          <p:cNvSpPr txBox="1"/>
          <p:nvPr/>
        </p:nvSpPr>
        <p:spPr>
          <a:xfrm>
            <a:off x="0" y="469710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i="1" lang="en" sz="1700">
                <a:solidFill>
                  <a:schemeClr val="dk1"/>
                </a:solidFill>
                <a:highlight>
                  <a:srgbClr val="CCCC99"/>
                </a:highlight>
              </a:rPr>
              <a:t>Hyaleucerea</a:t>
            </a:r>
            <a:r>
              <a:rPr b="1" lang="en" sz="1700">
                <a:solidFill>
                  <a:schemeClr val="dk1"/>
                </a:solidFill>
                <a:highlight>
                  <a:srgbClr val="CCCC99"/>
                </a:highlight>
              </a:rPr>
              <a:t> sp. 1</a:t>
            </a:r>
            <a:endParaRPr b="1" sz="1700">
              <a:solidFill>
                <a:schemeClr val="dk1"/>
              </a:solidFill>
              <a:highlight>
                <a:srgbClr val="CCCC99"/>
              </a:highlight>
            </a:endParaRPr>
          </a:p>
        </p:txBody>
      </p:sp>
      <p:pic>
        <p:nvPicPr>
          <p:cNvPr id="69" name="Google Shape;69;p15"/>
          <p:cNvPicPr preferRelativeResize="0"/>
          <p:nvPr/>
        </p:nvPicPr>
        <p:blipFill>
          <a:blip r:embed="rId4">
            <a:alphaModFix/>
          </a:blip>
          <a:stretch>
            <a:fillRect/>
          </a:stretch>
        </p:blipFill>
        <p:spPr>
          <a:xfrm>
            <a:off x="6398425" y="171975"/>
            <a:ext cx="2745575" cy="1393600"/>
          </a:xfrm>
          <a:prstGeom prst="rect">
            <a:avLst/>
          </a:prstGeom>
          <a:noFill/>
          <a:ln>
            <a:noFill/>
          </a:ln>
        </p:spPr>
      </p:pic>
      <p:sp>
        <p:nvSpPr>
          <p:cNvPr id="70" name="Google Shape;70;p15"/>
          <p:cNvSpPr txBox="1"/>
          <p:nvPr/>
        </p:nvSpPr>
        <p:spPr>
          <a:xfrm>
            <a:off x="6398425" y="13588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a:solidFill>
                  <a:schemeClr val="dk1"/>
                </a:solidFill>
                <a:highlight>
                  <a:srgbClr val="CCCC99"/>
                </a:highlight>
              </a:rPr>
              <a:t>Orange spiracled wooly bear</a:t>
            </a:r>
            <a:endParaRPr b="1">
              <a:solidFill>
                <a:schemeClr val="dk1"/>
              </a:solidFill>
              <a:highlight>
                <a:srgbClr val="CCCC99"/>
              </a:highlight>
            </a:endParaRPr>
          </a:p>
        </p:txBody>
      </p:sp>
      <p:pic>
        <p:nvPicPr>
          <p:cNvPr id="71" name="Google Shape;71;p15"/>
          <p:cNvPicPr preferRelativeResize="0"/>
          <p:nvPr/>
        </p:nvPicPr>
        <p:blipFill>
          <a:blip r:embed="rId5">
            <a:alphaModFix/>
          </a:blip>
          <a:stretch>
            <a:fillRect/>
          </a:stretch>
        </p:blipFill>
        <p:spPr>
          <a:xfrm>
            <a:off x="4339800" y="211325"/>
            <a:ext cx="1952625" cy="2762250"/>
          </a:xfrm>
          <a:prstGeom prst="rect">
            <a:avLst/>
          </a:prstGeom>
          <a:noFill/>
          <a:ln>
            <a:noFill/>
          </a:ln>
        </p:spPr>
      </p:pic>
      <p:sp>
        <p:nvSpPr>
          <p:cNvPr id="72" name="Google Shape;72;p15"/>
          <p:cNvSpPr txBox="1"/>
          <p:nvPr/>
        </p:nvSpPr>
        <p:spPr>
          <a:xfrm>
            <a:off x="4296100" y="2527175"/>
            <a:ext cx="204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i="1" lang="en" sz="1700">
                <a:solidFill>
                  <a:schemeClr val="dk1"/>
                </a:solidFill>
                <a:highlight>
                  <a:srgbClr val="CCCC99"/>
                </a:highlight>
              </a:rPr>
              <a:t>Xylophanes pluto </a:t>
            </a:r>
            <a:endParaRPr b="1" i="1" sz="1700">
              <a:solidFill>
                <a:schemeClr val="dk1"/>
              </a:solidFill>
              <a:highlight>
                <a:srgbClr val="CCCC99"/>
              </a:highlight>
            </a:endParaRPr>
          </a:p>
        </p:txBody>
      </p:sp>
      <p:pic>
        <p:nvPicPr>
          <p:cNvPr id="73" name="Google Shape;73;p15"/>
          <p:cNvPicPr preferRelativeResize="0"/>
          <p:nvPr/>
        </p:nvPicPr>
        <p:blipFill>
          <a:blip r:embed="rId6">
            <a:alphaModFix/>
          </a:blip>
          <a:stretch>
            <a:fillRect/>
          </a:stretch>
        </p:blipFill>
        <p:spPr>
          <a:xfrm>
            <a:off x="6587150" y="1707125"/>
            <a:ext cx="2488300" cy="1866225"/>
          </a:xfrm>
          <a:prstGeom prst="rect">
            <a:avLst/>
          </a:prstGeom>
          <a:noFill/>
          <a:ln>
            <a:noFill/>
          </a:ln>
        </p:spPr>
      </p:pic>
      <p:sp>
        <p:nvSpPr>
          <p:cNvPr id="74" name="Google Shape;74;p15"/>
          <p:cNvSpPr txBox="1"/>
          <p:nvPr/>
        </p:nvSpPr>
        <p:spPr>
          <a:xfrm>
            <a:off x="6969113" y="3094200"/>
            <a:ext cx="2134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i="1" lang="en" sz="1700">
                <a:solidFill>
                  <a:schemeClr val="dk1"/>
                </a:solidFill>
                <a:highlight>
                  <a:srgbClr val="CCCC99"/>
                </a:highlight>
              </a:rPr>
              <a:t>Manduca florestan</a:t>
            </a:r>
            <a:endParaRPr b="1" i="1" sz="1700">
              <a:solidFill>
                <a:schemeClr val="dk1"/>
              </a:solidFill>
              <a:highlight>
                <a:srgbClr val="CCCC99"/>
              </a:highlight>
            </a:endParaRPr>
          </a:p>
        </p:txBody>
      </p:sp>
      <p:pic>
        <p:nvPicPr>
          <p:cNvPr id="75" name="Google Shape;75;p15"/>
          <p:cNvPicPr preferRelativeResize="0"/>
          <p:nvPr/>
        </p:nvPicPr>
        <p:blipFill>
          <a:blip r:embed="rId7">
            <a:alphaModFix/>
          </a:blip>
          <a:stretch>
            <a:fillRect/>
          </a:stretch>
        </p:blipFill>
        <p:spPr>
          <a:xfrm>
            <a:off x="55800" y="565700"/>
            <a:ext cx="2677025" cy="1617050"/>
          </a:xfrm>
          <a:prstGeom prst="rect">
            <a:avLst/>
          </a:prstGeom>
          <a:noFill/>
          <a:ln>
            <a:noFill/>
          </a:ln>
        </p:spPr>
      </p:pic>
      <p:sp>
        <p:nvSpPr>
          <p:cNvPr id="76" name="Google Shape;76;p15"/>
          <p:cNvSpPr txBox="1"/>
          <p:nvPr/>
        </p:nvSpPr>
        <p:spPr>
          <a:xfrm>
            <a:off x="0" y="218275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i="1" lang="en" sz="1600">
                <a:solidFill>
                  <a:schemeClr val="dk1"/>
                </a:solidFill>
                <a:highlight>
                  <a:srgbClr val="CCCC99"/>
                </a:highlight>
              </a:rPr>
              <a:t>H</a:t>
            </a:r>
            <a:r>
              <a:rPr b="1" i="1" lang="en" sz="1600">
                <a:solidFill>
                  <a:schemeClr val="dk1"/>
                </a:solidFill>
                <a:highlight>
                  <a:srgbClr val="CCCC99"/>
                </a:highlight>
              </a:rPr>
              <a:t>eliconius cydno galanthus</a:t>
            </a:r>
            <a:endParaRPr b="1" i="1" sz="1600">
              <a:solidFill>
                <a:schemeClr val="dk1"/>
              </a:solidFill>
              <a:highlight>
                <a:srgbClr val="CCCC99"/>
              </a:highlight>
            </a:endParaRPr>
          </a:p>
        </p:txBody>
      </p:sp>
      <p:pic>
        <p:nvPicPr>
          <p:cNvPr id="77" name="Google Shape;77;p15"/>
          <p:cNvPicPr preferRelativeResize="0"/>
          <p:nvPr/>
        </p:nvPicPr>
        <p:blipFill>
          <a:blip r:embed="rId8">
            <a:alphaModFix/>
          </a:blip>
          <a:stretch>
            <a:fillRect/>
          </a:stretch>
        </p:blipFill>
        <p:spPr>
          <a:xfrm>
            <a:off x="2680550" y="3174372"/>
            <a:ext cx="2337206" cy="1522725"/>
          </a:xfrm>
          <a:prstGeom prst="rect">
            <a:avLst/>
          </a:prstGeom>
          <a:noFill/>
          <a:ln>
            <a:noFill/>
          </a:ln>
        </p:spPr>
      </p:pic>
      <p:sp>
        <p:nvSpPr>
          <p:cNvPr id="78" name="Google Shape;78;p15"/>
          <p:cNvSpPr txBox="1"/>
          <p:nvPr/>
        </p:nvSpPr>
        <p:spPr>
          <a:xfrm>
            <a:off x="2680550" y="469710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i="1" lang="en" sz="1700">
                <a:solidFill>
                  <a:schemeClr val="dk1"/>
                </a:solidFill>
                <a:highlight>
                  <a:srgbClr val="CCCC99"/>
                </a:highlight>
              </a:rPr>
              <a:t>Megalopyge albicollis</a:t>
            </a:r>
            <a:endParaRPr b="1" i="1" sz="1700">
              <a:solidFill>
                <a:schemeClr val="dk1"/>
              </a:solidFill>
              <a:highlight>
                <a:srgbClr val="CCCC99"/>
              </a:highlight>
            </a:endParaRPr>
          </a:p>
        </p:txBody>
      </p:sp>
      <p:pic>
        <p:nvPicPr>
          <p:cNvPr id="79" name="Google Shape;79;p15"/>
          <p:cNvPicPr preferRelativeResize="0"/>
          <p:nvPr/>
        </p:nvPicPr>
        <p:blipFill>
          <a:blip r:embed="rId9">
            <a:alphaModFix/>
          </a:blip>
          <a:stretch>
            <a:fillRect/>
          </a:stretch>
        </p:blipFill>
        <p:spPr>
          <a:xfrm>
            <a:off x="2872625" y="565700"/>
            <a:ext cx="1361175" cy="2053500"/>
          </a:xfrm>
          <a:prstGeom prst="rect">
            <a:avLst/>
          </a:prstGeom>
          <a:noFill/>
          <a:ln>
            <a:noFill/>
          </a:ln>
        </p:spPr>
      </p:pic>
      <p:sp>
        <p:nvSpPr>
          <p:cNvPr id="80" name="Google Shape;80;p15"/>
          <p:cNvSpPr txBox="1"/>
          <p:nvPr/>
        </p:nvSpPr>
        <p:spPr>
          <a:xfrm>
            <a:off x="2680550" y="2694000"/>
            <a:ext cx="204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i="1" lang="en">
                <a:solidFill>
                  <a:schemeClr val="dk1"/>
                </a:solidFill>
                <a:highlight>
                  <a:srgbClr val="CCCC99"/>
                </a:highlight>
              </a:rPr>
              <a:t>Copaxa curvilinea</a:t>
            </a:r>
            <a:endParaRPr b="1" i="1">
              <a:solidFill>
                <a:schemeClr val="dk1"/>
              </a:solidFill>
              <a:highlight>
                <a:srgbClr val="CCCC99"/>
              </a:highlight>
            </a:endParaRPr>
          </a:p>
        </p:txBody>
      </p:sp>
      <p:pic>
        <p:nvPicPr>
          <p:cNvPr id="81" name="Google Shape;81;p15"/>
          <p:cNvPicPr preferRelativeResize="0"/>
          <p:nvPr/>
        </p:nvPicPr>
        <p:blipFill rotWithShape="1">
          <a:blip r:embed="rId10">
            <a:alphaModFix/>
          </a:blip>
          <a:srcRect b="72905" l="6101" r="59734" t="0"/>
          <a:stretch/>
        </p:blipFill>
        <p:spPr>
          <a:xfrm>
            <a:off x="5113575" y="4097500"/>
            <a:ext cx="1853700" cy="940900"/>
          </a:xfrm>
          <a:prstGeom prst="rect">
            <a:avLst/>
          </a:prstGeom>
          <a:noFill/>
          <a:ln>
            <a:noFill/>
          </a:ln>
        </p:spPr>
      </p:pic>
      <p:pic>
        <p:nvPicPr>
          <p:cNvPr id="82" name="Google Shape;82;p15"/>
          <p:cNvPicPr preferRelativeResize="0"/>
          <p:nvPr/>
        </p:nvPicPr>
        <p:blipFill rotWithShape="1">
          <a:blip r:embed="rId11">
            <a:alphaModFix/>
          </a:blip>
          <a:srcRect b="0" l="7276" r="7421" t="0"/>
          <a:stretch/>
        </p:blipFill>
        <p:spPr>
          <a:xfrm>
            <a:off x="7107693" y="3714900"/>
            <a:ext cx="1857357" cy="1393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body"/>
          </p:nvPr>
        </p:nvSpPr>
        <p:spPr>
          <a:xfrm>
            <a:off x="1291350" y="612300"/>
            <a:ext cx="6886500" cy="4202700"/>
          </a:xfrm>
          <a:prstGeom prst="rect">
            <a:avLst/>
          </a:prstGeom>
          <a:solidFill>
            <a:srgbClr val="FFE599"/>
          </a:solidFill>
          <a:ln cap="flat" cmpd="sng" w="1143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a:t>
            </a:r>
            <a:r>
              <a:rPr lang="en"/>
              <a:t>Studies on evolving interactions among species and the coevolutionary process have suggested that the </a:t>
            </a:r>
            <a:r>
              <a:rPr b="1" lang="en"/>
              <a:t>conservation of biodiversity requires a broad geographic perspective</a:t>
            </a:r>
            <a:r>
              <a:rPr lang="en"/>
              <a:t>, if the `interaction biodiversity' of the earth is to be conserved with its species diversity. Continued maintenance of the geographic mosaic of specialization, defense and population structure appears to be crucial to the coevolutionary process and the long-term persistence of some interspecific interactions.” - Thompson 1996</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8" name="Google Shape;88;p16"/>
          <p:cNvPicPr preferRelativeResize="0"/>
          <p:nvPr/>
        </p:nvPicPr>
        <p:blipFill rotWithShape="1">
          <a:blip r:embed="rId3">
            <a:alphaModFix/>
          </a:blip>
          <a:srcRect b="72905" l="6101" r="59734" t="0"/>
          <a:stretch/>
        </p:blipFill>
        <p:spPr>
          <a:xfrm>
            <a:off x="3807750" y="3640700"/>
            <a:ext cx="1853700" cy="940900"/>
          </a:xfrm>
          <a:prstGeom prst="rect">
            <a:avLst/>
          </a:prstGeom>
          <a:noFill/>
          <a:ln>
            <a:noFill/>
          </a:ln>
        </p:spPr>
      </p:pic>
      <p:sp>
        <p:nvSpPr>
          <p:cNvPr id="89" name="Google Shape;89;p16"/>
          <p:cNvSpPr txBox="1"/>
          <p:nvPr/>
        </p:nvSpPr>
        <p:spPr>
          <a:xfrm>
            <a:off x="0" y="48150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Thompson JN. Evolutionary ecology and the conservation of biodiversity. Trends Ecol Evol. 1996 Jul;11(7):300-3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